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4"/>
  </p:notesMasterIdLst>
  <p:handoutMasterIdLst>
    <p:handoutMasterId r:id="rId5"/>
  </p:handoutMasterIdLst>
  <p:sldIdLst>
    <p:sldId id="415" r:id="rId2"/>
    <p:sldId id="418" r:id="rId3"/>
  </p:sldIdLst>
  <p:sldSz cx="9144000" cy="6858000" type="screen4x3"/>
  <p:notesSz cx="9928225" cy="6797675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0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5" autoAdjust="0"/>
    <p:restoredTop sz="94660"/>
  </p:normalViewPr>
  <p:slideViewPr>
    <p:cSldViewPr snapToGrid="0">
      <p:cViewPr varScale="1">
        <p:scale>
          <a:sx n="71" d="100"/>
          <a:sy n="71" d="100"/>
        </p:scale>
        <p:origin x="3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111B01F-B46F-4A86-AF60-9238890C2DF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H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789883-BB43-4ACA-B480-A210F2A72A8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753B50-9CA7-4B21-8308-984FC4109696}" type="datetimeFigureOut">
              <a:rPr lang="en-HK" smtClean="0"/>
              <a:t>13/5/2022</a:t>
            </a:fld>
            <a:endParaRPr lang="en-H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A09C13-845E-4A45-AB2C-6C6320CD55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H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997D07-5303-4286-8526-4B3918F5ECD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9C71F4-09F8-47AE-B7C7-76250D54216F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84399413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DB2FA4-069B-4FF5-8AFD-7BB5C550BE35}" type="datetimeFigureOut">
              <a:rPr lang="zh-HK" altLang="en-US" smtClean="0"/>
              <a:t>13/5/2022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435350" y="849313"/>
            <a:ext cx="3057525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2823" y="3271381"/>
            <a:ext cx="794258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EDA2D-ABBA-4761-866E-5767442B4BD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9952911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11C5-0B2B-49C1-A502-DA161BD01CC7}" type="datetime1">
              <a:rPr lang="zh-HK" altLang="en-US" smtClean="0"/>
              <a:t>13/5/2022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11601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08A3-A3D7-4690-BCD0-AC50BC2E5EAD}" type="datetime1">
              <a:rPr lang="zh-HK" altLang="en-US" smtClean="0"/>
              <a:t>13/5/2022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51932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AC59E-F9EE-438E-9566-1FB78C4580A1}" type="datetime1">
              <a:rPr lang="zh-HK" altLang="en-US" smtClean="0"/>
              <a:t>13/5/2022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3710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19BF-093F-4623-8F2B-9BC0E9F27178}" type="datetime1">
              <a:rPr lang="zh-HK" altLang="en-US" smtClean="0"/>
              <a:t>13/5/2022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827540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DCA2A-630B-4FCD-BF34-A673F3B34B03}" type="datetime1">
              <a:rPr lang="zh-HK" altLang="en-US" smtClean="0"/>
              <a:t>13/5/2022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8362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99A6-D294-4F5D-AB89-22D3FC6EB525}" type="datetime1">
              <a:rPr lang="zh-HK" altLang="en-US" smtClean="0"/>
              <a:t>13/5/2022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56544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5FCD4-3FF9-44E5-A2C8-5D8337D02A40}" type="datetime1">
              <a:rPr lang="zh-HK" altLang="en-US" smtClean="0"/>
              <a:t>13/5/2022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112885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00F9-E5BB-4FB0-BCF4-CE24E08F736E}" type="datetime1">
              <a:rPr lang="zh-HK" altLang="en-US" smtClean="0"/>
              <a:t>13/5/2022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45826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6145-E35E-4C75-BD56-4AD830960263}" type="datetime1">
              <a:rPr lang="zh-HK" altLang="en-US" smtClean="0"/>
              <a:t>13/5/2022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34007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90230-FFFD-4183-883D-E4D45B1E743F}" type="datetime1">
              <a:rPr lang="zh-HK" altLang="en-US" smtClean="0"/>
              <a:t>13/5/2022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31295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9B2A6-DD4E-433B-AE84-CB811D91B5F1}" type="datetime1">
              <a:rPr lang="zh-HK" altLang="en-US" smtClean="0"/>
              <a:t>13/5/2022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84070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92A5C-6A03-4C14-8812-F50503BBA8C7}" type="datetime1">
              <a:rPr lang="zh-HK" altLang="en-US" smtClean="0"/>
              <a:t>13/5/2022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06551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4D19-DA92-4129-BEC3-31671FBD0C1A}" type="datetime1">
              <a:rPr lang="zh-HK" altLang="en-US" smtClean="0"/>
              <a:t>13/5/2022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88646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505D-A667-4563-961E-B8E55FE81B98}" type="datetime1">
              <a:rPr lang="zh-HK" altLang="en-US" smtClean="0"/>
              <a:t>13/5/2022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32847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FD44B-3AB6-46D0-A0EC-D5B49E0FA0BD}" type="datetime1">
              <a:rPr lang="zh-HK" altLang="en-US" smtClean="0"/>
              <a:t>13/5/2022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0030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7D2DD-62FE-4C33-A8C9-A48EACA88B51}" type="datetime1">
              <a:rPr lang="zh-HK" altLang="en-US" smtClean="0"/>
              <a:t>13/5/2022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34569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542DA-5EB0-4B01-A4C1-F34C29E2849D}" type="datetime1">
              <a:rPr lang="zh-HK" altLang="en-US" smtClean="0"/>
              <a:t>13/5/2022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12238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Image result for shue yan university">
            <a:extLst>
              <a:ext uri="{FF2B5EF4-FFF2-40B4-BE49-F238E27FC236}">
                <a16:creationId xmlns:a16="http://schemas.microsoft.com/office/drawing/2014/main" id="{0D05FE14-4BCF-4257-9A2C-96C73C689F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35" r="23366"/>
          <a:stretch/>
        </p:blipFill>
        <p:spPr bwMode="auto">
          <a:xfrm>
            <a:off x="308252" y="1114281"/>
            <a:ext cx="3067300" cy="2872800"/>
          </a:xfrm>
          <a:custGeom>
            <a:avLst/>
            <a:gdLst/>
            <a:ahLst/>
            <a:cxnLst/>
            <a:rect l="l" t="t" r="r" b="b"/>
            <a:pathLst>
              <a:path w="4551305" h="3429000">
                <a:moveTo>
                  <a:pt x="509916" y="0"/>
                </a:moveTo>
                <a:lnTo>
                  <a:pt x="4551305" y="0"/>
                </a:lnTo>
                <a:lnTo>
                  <a:pt x="4551305" y="1"/>
                </a:lnTo>
                <a:lnTo>
                  <a:pt x="3693885" y="1"/>
                </a:lnTo>
                <a:lnTo>
                  <a:pt x="3181696" y="3429000"/>
                </a:lnTo>
                <a:lnTo>
                  <a:pt x="0" y="3429000"/>
                </a:lnTo>
                <a:close/>
              </a:path>
            </a:pathLst>
          </a:cu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B and LB 201712">
            <a:extLst>
              <a:ext uri="{FF2B5EF4-FFF2-40B4-BE49-F238E27FC236}">
                <a16:creationId xmlns:a16="http://schemas.microsoft.com/office/drawing/2014/main" id="{DC721B55-59CD-41F3-A0DD-A8893AAF67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54" r="26181" b="2"/>
          <a:stretch/>
        </p:blipFill>
        <p:spPr bwMode="auto">
          <a:xfrm>
            <a:off x="0" y="3943421"/>
            <a:ext cx="2460567" cy="2908759"/>
          </a:xfrm>
          <a:custGeom>
            <a:avLst/>
            <a:gdLst/>
            <a:ahLst/>
            <a:cxnLst/>
            <a:rect l="l" t="t" r="r" b="b"/>
            <a:pathLst>
              <a:path w="3514376" h="3429001">
                <a:moveTo>
                  <a:pt x="332680" y="0"/>
                </a:moveTo>
                <a:lnTo>
                  <a:pt x="3514376" y="0"/>
                </a:lnTo>
                <a:lnTo>
                  <a:pt x="3002186" y="3429001"/>
                </a:lnTo>
                <a:lnTo>
                  <a:pt x="0" y="3429001"/>
                </a:lnTo>
                <a:lnTo>
                  <a:pt x="0" y="2237155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94675CDD-121E-4FDA-84FB-E808340B8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9009" y="4539343"/>
            <a:ext cx="243837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Isosceles Triangle 30">
            <a:extLst>
              <a:ext uri="{FF2B5EF4-FFF2-40B4-BE49-F238E27FC236}">
                <a16:creationId xmlns:a16="http://schemas.microsoft.com/office/drawing/2014/main" id="{20FC0D0D-9D04-4683-842B-5F163DB41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1110344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Wave 6">
            <a:extLst>
              <a:ext uri="{FF2B5EF4-FFF2-40B4-BE49-F238E27FC236}">
                <a16:creationId xmlns:a16="http://schemas.microsoft.com/office/drawing/2014/main" id="{839F7BC8-0757-4E09-A9A9-349216EE3C76}"/>
              </a:ext>
            </a:extLst>
          </p:cNvPr>
          <p:cNvSpPr/>
          <p:nvPr/>
        </p:nvSpPr>
        <p:spPr>
          <a:xfrm>
            <a:off x="3375552" y="1543236"/>
            <a:ext cx="5384799" cy="3661556"/>
          </a:xfrm>
          <a:prstGeom prst="wave">
            <a:avLst>
              <a:gd name="adj1" fmla="val 12500"/>
              <a:gd name="adj2" fmla="val -2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algn="ctr" defTabSz="4572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SzPct val="80000"/>
            </a:pPr>
            <a:r>
              <a:rPr lang="en-US" altLang="zh-TW" sz="2600" b="1" dirty="0">
                <a:solidFill>
                  <a:schemeClr val="bg1"/>
                </a:solidFill>
              </a:rPr>
              <a:t>2022-23 </a:t>
            </a:r>
            <a:r>
              <a:rPr lang="ja-JP" altLang="en-US" sz="2600" b="1">
                <a:solidFill>
                  <a:schemeClr val="bg1"/>
                </a:solidFill>
              </a:rPr>
              <a:t>年度</a:t>
            </a:r>
            <a:endParaRPr lang="en-US" altLang="ja-JP" sz="2600" b="1" dirty="0">
              <a:solidFill>
                <a:schemeClr val="bg1"/>
              </a:solidFill>
            </a:endParaRPr>
          </a:p>
          <a:p>
            <a:pPr algn="ctr" defTabSz="4572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SzPct val="80000"/>
            </a:pPr>
            <a:r>
              <a:rPr lang="zh-TW" altLang="en-US" sz="2600" b="1" dirty="0">
                <a:solidFill>
                  <a:schemeClr val="bg1"/>
                </a:solidFill>
              </a:rPr>
              <a:t>二年級入學</a:t>
            </a:r>
            <a:r>
              <a:rPr lang="en-US" altLang="zh-TW" sz="2600" b="1" dirty="0">
                <a:solidFill>
                  <a:schemeClr val="bg1"/>
                </a:solidFill>
              </a:rPr>
              <a:t>(Year 2 entry)</a:t>
            </a:r>
            <a:r>
              <a:rPr lang="zh-TW" altLang="en-US" sz="2600" b="1" dirty="0">
                <a:solidFill>
                  <a:schemeClr val="bg1"/>
                </a:solidFill>
              </a:rPr>
              <a:t>同學</a:t>
            </a:r>
            <a:endParaRPr lang="en-US" altLang="zh-TW" sz="2600" b="1" dirty="0">
              <a:solidFill>
                <a:schemeClr val="bg1"/>
              </a:solidFill>
            </a:endParaRPr>
          </a:p>
          <a:p>
            <a:pPr algn="ctr" defTabSz="4572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SzPct val="80000"/>
            </a:pPr>
            <a:r>
              <a:rPr lang="zh-TW" altLang="en-US" sz="2600" b="1" dirty="0">
                <a:solidFill>
                  <a:schemeClr val="bg1"/>
                </a:solidFill>
              </a:rPr>
              <a:t>修科指引</a:t>
            </a:r>
            <a:endParaRPr lang="en-US" altLang="zh-TW" sz="2600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245A03F1-A320-4495-A401-ADCB4F4EA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42997" y="7151706"/>
            <a:ext cx="512504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E2EC1CD2-DC05-478F-AE0E-21825D30F314}" type="slidenum">
              <a:rPr lang="en-US" altLang="zh-HK" smtClean="0"/>
              <a:pPr>
                <a:spcAft>
                  <a:spcPts val="600"/>
                </a:spcAft>
              </a:pPr>
              <a:t>1</a:t>
            </a:fld>
            <a:endParaRPr lang="en-US" altLang="zh-HK"/>
          </a:p>
        </p:txBody>
      </p:sp>
      <p:pic>
        <p:nvPicPr>
          <p:cNvPr id="1026" name="Picture 2" descr="http://www.hksyu.edu/sociology/Public/images/heard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20"/>
            <a:ext cx="9144000" cy="1110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E61317E3-E7CA-4348-B58E-0497BDF74CF1}"/>
              </a:ext>
            </a:extLst>
          </p:cNvPr>
          <p:cNvSpPr txBox="1"/>
          <p:nvPr/>
        </p:nvSpPr>
        <p:spPr>
          <a:xfrm>
            <a:off x="3870145" y="5550540"/>
            <a:ext cx="4597052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zh-TW" altLang="en-US" sz="2600" dirty="0"/>
              <a:t>入學後三年內共修</a:t>
            </a:r>
            <a:r>
              <a:rPr lang="en-US" altLang="zh-TW" sz="2600" dirty="0"/>
              <a:t>91</a:t>
            </a:r>
            <a:r>
              <a:rPr lang="zh-TW" altLang="en-US" sz="2600" dirty="0"/>
              <a:t>學分畢業</a:t>
            </a: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75ADC22D-6F66-9841-8C69-EA8757D7E5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30950" y="4073243"/>
            <a:ext cx="1026161" cy="868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132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590944-E302-4298-A60A-9C1BE7CCE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2</a:t>
            </a:fld>
            <a:endParaRPr lang="zh-HK" alt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9BCBCCA-4088-49AD-A124-1EF39B1026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292328"/>
              </p:ext>
            </p:extLst>
          </p:nvPr>
        </p:nvGraphicFramePr>
        <p:xfrm>
          <a:off x="428869" y="0"/>
          <a:ext cx="6607467" cy="647656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682149">
                  <a:extLst>
                    <a:ext uri="{9D8B030D-6E8A-4147-A177-3AD203B41FA5}">
                      <a16:colId xmlns:a16="http://schemas.microsoft.com/office/drawing/2014/main" val="3535199014"/>
                    </a:ext>
                  </a:extLst>
                </a:gridCol>
                <a:gridCol w="660904">
                  <a:extLst>
                    <a:ext uri="{9D8B030D-6E8A-4147-A177-3AD203B41FA5}">
                      <a16:colId xmlns:a16="http://schemas.microsoft.com/office/drawing/2014/main" val="1144644324"/>
                    </a:ext>
                  </a:extLst>
                </a:gridCol>
                <a:gridCol w="4367472">
                  <a:extLst>
                    <a:ext uri="{9D8B030D-6E8A-4147-A177-3AD203B41FA5}">
                      <a16:colId xmlns:a16="http://schemas.microsoft.com/office/drawing/2014/main" val="3486598471"/>
                    </a:ext>
                  </a:extLst>
                </a:gridCol>
                <a:gridCol w="896942">
                  <a:extLst>
                    <a:ext uri="{9D8B030D-6E8A-4147-A177-3AD203B41FA5}">
                      <a16:colId xmlns:a16="http://schemas.microsoft.com/office/drawing/2014/main" val="3299796304"/>
                    </a:ext>
                  </a:extLst>
                </a:gridCol>
              </a:tblGrid>
              <a:tr h="31334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chemeClr val="bg2">
                        <a:lumMod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Credits</a:t>
                      </a:r>
                      <a:endParaRPr lang="zh-TW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955510"/>
                  </a:ext>
                </a:extLst>
              </a:tr>
              <a:tr h="313345">
                <a:tc gridSpan="3"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Compulsory Courses:</a:t>
                      </a:r>
                      <a:endParaRPr lang="zh-TW" altLang="en-US" sz="16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zh-TW" altLang="en-US" sz="16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07583"/>
                  </a:ext>
                </a:extLst>
              </a:tr>
              <a:tr h="313345">
                <a:tc gridSpan="3"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Language Requirements:  </a:t>
                      </a:r>
                      <a:endParaRPr lang="zh-TW" altLang="en-US" sz="16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sz="16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072984"/>
                  </a:ext>
                </a:extLst>
              </a:tr>
              <a:tr h="327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CHI.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102</a:t>
                      </a:r>
                      <a:endParaRPr lang="zh-TW" altLang="en-US" sz="1600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First Year Chinese (including Practical Chinese Writing)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938405"/>
                  </a:ext>
                </a:extLst>
              </a:tr>
              <a:tr h="3133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ENG.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211-2</a:t>
                      </a:r>
                      <a:endParaRPr lang="zh-TW" altLang="en-US" sz="1600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English Writing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531863"/>
                  </a:ext>
                </a:extLst>
              </a:tr>
              <a:tr h="313345">
                <a:tc gridSpan="3"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Departmental Core Requirements:</a:t>
                      </a:r>
                      <a:endParaRPr lang="zh-TW" altLang="en-US" sz="16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  <a:endParaRPr lang="zh-TW" altLang="en-US" sz="16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31627"/>
                  </a:ext>
                </a:extLst>
              </a:tr>
              <a:tr h="3133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205</a:t>
                      </a:r>
                      <a:endParaRPr lang="zh-TW" altLang="en-US" sz="1600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Sociological Theory I </a:t>
                      </a:r>
                      <a:endParaRPr lang="zh-TW" altLang="en-US" sz="1600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64998"/>
                  </a:ext>
                </a:extLst>
              </a:tr>
              <a:tr h="3133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207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Sociological Theory II 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4398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TW" sz="16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SOC.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TW" sz="16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SOC.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TW" sz="16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OR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TW" sz="16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221</a:t>
                      </a:r>
                    </a:p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221A</a:t>
                      </a:r>
                    </a:p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</a:pPr>
                      <a:endParaRPr lang="en-US" altLang="zh-TW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221B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Social Research Methods</a:t>
                      </a:r>
                    </a:p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Applied Quantitative Social Research Methods</a:t>
                      </a:r>
                    </a:p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</a:pPr>
                      <a:endParaRPr lang="en-US" altLang="zh-TW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Applied Qualitative Social Research Methods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372117"/>
                  </a:ext>
                </a:extLst>
              </a:tr>
              <a:tr h="313345">
                <a:tc gridSpan="3"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Departmental Elective Courses* (Choose 9 credits)</a:t>
                      </a:r>
                      <a:endParaRPr lang="zh-TW" altLang="en-US" sz="16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sz="16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341806"/>
                  </a:ext>
                </a:extLst>
              </a:tr>
              <a:tr h="3133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204</a:t>
                      </a:r>
                      <a:endParaRPr lang="zh-TW" altLang="en-US" sz="1600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Cultures in the Contemporary World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606112"/>
                  </a:ext>
                </a:extLst>
              </a:tr>
              <a:tr h="3133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TW" sz="16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206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Social Stratification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</a:pPr>
                      <a:endParaRPr lang="zh-TW" alt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333205"/>
                  </a:ext>
                </a:extLst>
              </a:tr>
              <a:tr h="3133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231</a:t>
                      </a:r>
                      <a:endParaRPr lang="zh-TW" altLang="en-US" sz="1600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Social Problems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027230"/>
                  </a:ext>
                </a:extLst>
              </a:tr>
              <a:tr h="3133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257</a:t>
                      </a:r>
                      <a:endParaRPr lang="zh-TW" altLang="en-US" sz="1600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Art and Society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867998"/>
                  </a:ext>
                </a:extLst>
              </a:tr>
              <a:tr h="3133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259</a:t>
                      </a:r>
                      <a:endParaRPr lang="zh-TW" altLang="en-US" sz="1600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Race and Ethnicity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546422"/>
                  </a:ext>
                </a:extLst>
              </a:tr>
              <a:tr h="3133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260</a:t>
                      </a:r>
                      <a:endParaRPr lang="zh-TW" altLang="en-US" sz="1600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Food and Society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203975"/>
                  </a:ext>
                </a:extLst>
              </a:tr>
              <a:tr h="313345">
                <a:tc gridSpan="3"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Free Elective</a:t>
                      </a:r>
                      <a:endParaRPr lang="zh-TW" altLang="en-US" sz="16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sz="16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409091"/>
                  </a:ext>
                </a:extLst>
              </a:tr>
              <a:tr h="313345">
                <a:tc gridSpan="3"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Total Minimum Credits</a:t>
                      </a:r>
                      <a:endParaRPr lang="zh-TW" altLang="en-US" sz="16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</a:t>
                      </a:r>
                      <a:endParaRPr lang="zh-TW" altLang="en-US" sz="16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789258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127AD78A-F96B-4DB3-BA02-450EB28145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598" y="6476560"/>
            <a:ext cx="481484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*The Departmental Elective Courses offered might be subjected to change.</a:t>
            </a:r>
            <a:endParaRPr kumimoji="0" lang="en-US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426661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暖調藍色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4393</TotalTime>
  <Words>175</Words>
  <Application>Microsoft Office PowerPoint</Application>
  <PresentationFormat>On-screen Show (4:3)</PresentationFormat>
  <Paragraphs>72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Times New Roman</vt:lpstr>
      <vt:lpstr>Trebuchet MS</vt:lpstr>
      <vt:lpstr>Wingdings 3</vt:lpstr>
      <vt:lpstr>多面向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Beyond Multiple Regression and SPSS</dc:title>
  <dc:creator>Dr. Li Hang</dc:creator>
  <cp:lastModifiedBy>Eric Yip</cp:lastModifiedBy>
  <cp:revision>597</cp:revision>
  <cp:lastPrinted>2021-04-08T10:58:27Z</cp:lastPrinted>
  <dcterms:created xsi:type="dcterms:W3CDTF">2016-10-28T05:26:25Z</dcterms:created>
  <dcterms:modified xsi:type="dcterms:W3CDTF">2022-05-13T06:38:34Z</dcterms:modified>
</cp:coreProperties>
</file>